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9" r:id="rId4"/>
    <p:sldId id="266" r:id="rId5"/>
    <p:sldId id="267" r:id="rId6"/>
    <p:sldId id="272" r:id="rId7"/>
    <p:sldId id="268" r:id="rId8"/>
    <p:sldId id="257" r:id="rId9"/>
    <p:sldId id="276" r:id="rId10"/>
    <p:sldId id="286" r:id="rId11"/>
    <p:sldId id="287" r:id="rId12"/>
    <p:sldId id="288" r:id="rId13"/>
    <p:sldId id="289" r:id="rId14"/>
    <p:sldId id="290" r:id="rId15"/>
    <p:sldId id="278" r:id="rId16"/>
    <p:sldId id="279" r:id="rId17"/>
    <p:sldId id="270" r:id="rId18"/>
    <p:sldId id="291" r:id="rId19"/>
    <p:sldId id="282" r:id="rId20"/>
    <p:sldId id="280" r:id="rId21"/>
    <p:sldId id="275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9B42-C087-4684-810E-01D60A166EC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6349F-4463-41D6-A263-810495D0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6349F-4463-41D6-A263-810495D0D5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6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67EE-3967-4482-B36A-398B4963EC4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D09E-03AA-403C-BB74-FF147068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408" y="299688"/>
            <a:ext cx="7772400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b="1" dirty="0" smtClean="0"/>
              <a:t>معاینه چشم در بخش </a:t>
            </a:r>
            <a:r>
              <a:rPr lang="en-US" b="1" dirty="0" smtClean="0"/>
              <a:t>NICU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6" y="1556791"/>
            <a:ext cx="3959582" cy="260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35127" cy="260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08" y="4221088"/>
            <a:ext cx="3912783" cy="26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1560" y="4293096"/>
            <a:ext cx="3888432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دکتر یگانه دوست</a:t>
            </a:r>
          </a:p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فوق تخصص نوزادان </a:t>
            </a:r>
          </a:p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دانشگاه علوم پزشکی تبریز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5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/>
              <a:t>مانیتورینگ اکسیژن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 algn="just" rtl="1"/>
            <a:r>
              <a:rPr lang="fa-IR" sz="3500" b="1" dirty="0">
                <a:solidFill>
                  <a:srgbClr val="00B0F0"/>
                </a:solidFill>
              </a:rPr>
              <a:t>اکسیژن یک دارو است </a:t>
            </a:r>
            <a:r>
              <a:rPr lang="fa-IR" b="1" dirty="0"/>
              <a:t>و </a:t>
            </a:r>
            <a:r>
              <a:rPr lang="fa-IR" b="1" dirty="0" smtClean="0"/>
              <a:t>در </a:t>
            </a:r>
            <a:r>
              <a:rPr lang="fa-IR" b="1" dirty="0"/>
              <a:t>مقداری که متناسب با نیاز </a:t>
            </a:r>
            <a:r>
              <a:rPr lang="fa-IR" b="1" dirty="0" smtClean="0"/>
              <a:t>باشد</a:t>
            </a:r>
            <a:r>
              <a:rPr lang="en-US" b="1" dirty="0" smtClean="0"/>
              <a:t> </a:t>
            </a:r>
            <a:r>
              <a:rPr lang="fa-IR" b="1" dirty="0"/>
              <a:t>باید تجویز شود </a:t>
            </a:r>
            <a:r>
              <a:rPr lang="fa-IR" b="1" dirty="0" smtClean="0"/>
              <a:t>. </a:t>
            </a:r>
            <a:r>
              <a:rPr lang="fa-IR" b="1" dirty="0"/>
              <a:t>هر </a:t>
            </a:r>
            <a:r>
              <a:rPr lang="de-DE" b="1" dirty="0" smtClean="0"/>
              <a:t>NICU </a:t>
            </a:r>
            <a:r>
              <a:rPr lang="fa-IR" b="1" dirty="0" smtClean="0"/>
              <a:t>  باید </a:t>
            </a:r>
            <a:r>
              <a:rPr lang="fa-IR" b="1" dirty="0"/>
              <a:t>یک خط مشی مدون </a:t>
            </a:r>
            <a:r>
              <a:rPr lang="fa-IR" b="1" dirty="0" smtClean="0"/>
              <a:t>در استفاده </a:t>
            </a:r>
            <a:r>
              <a:rPr lang="fa-IR" b="1" dirty="0"/>
              <a:t>مناسب از اکسیژن </a:t>
            </a:r>
            <a:r>
              <a:rPr lang="fa-IR" b="1" dirty="0" smtClean="0"/>
              <a:t>درمانی داشته باشد .</a:t>
            </a:r>
          </a:p>
          <a:p>
            <a:pPr algn="just" rtl="1"/>
            <a:r>
              <a:rPr lang="fa-IR" b="1" dirty="0"/>
              <a:t>سطح خون </a:t>
            </a:r>
            <a:r>
              <a:rPr lang="fa-IR" b="1" dirty="0" smtClean="0"/>
              <a:t> اکسیژن باید </a:t>
            </a:r>
            <a:r>
              <a:rPr lang="fa-IR" b="1" dirty="0"/>
              <a:t>به طور مداوم </a:t>
            </a:r>
            <a:r>
              <a:rPr lang="fa-IR" b="1" dirty="0" smtClean="0"/>
              <a:t>با </a:t>
            </a:r>
            <a:r>
              <a:rPr lang="fa-IR" b="1" dirty="0" smtClean="0">
                <a:solidFill>
                  <a:srgbClr val="FF0000"/>
                </a:solidFill>
              </a:rPr>
              <a:t>پالس اکسیمتر </a:t>
            </a:r>
            <a:r>
              <a:rPr lang="fa-IR" b="1" dirty="0" smtClean="0"/>
              <a:t>کنترل شود. هدف اشباع اکسیژن شریانی در تمام </a:t>
            </a:r>
            <a:r>
              <a:rPr lang="fa-IR" b="1" dirty="0"/>
              <a:t>نوزادان تازه متولد شده </a:t>
            </a:r>
            <a:r>
              <a:rPr lang="fa-IR" b="1" dirty="0" smtClean="0"/>
              <a:t>و با هرگونه حمایت تنفسی ؛ </a:t>
            </a:r>
            <a:r>
              <a:rPr lang="fa-IR" sz="3600" b="1" dirty="0" smtClean="0">
                <a:solidFill>
                  <a:srgbClr val="00B0F0"/>
                </a:solidFill>
              </a:rPr>
              <a:t>باید </a:t>
            </a:r>
            <a:r>
              <a:rPr lang="fa-IR" sz="3600" b="1" dirty="0">
                <a:solidFill>
                  <a:srgbClr val="00B0F0"/>
                </a:solidFill>
              </a:rPr>
              <a:t>90-95٪</a:t>
            </a:r>
            <a:r>
              <a:rPr lang="fa-IR" b="1" dirty="0"/>
              <a:t> </a:t>
            </a:r>
            <a:r>
              <a:rPr lang="fa-IR" b="1" dirty="0" smtClean="0"/>
              <a:t>در نظر گرفته شود . </a:t>
            </a:r>
            <a:endParaRPr lang="fa-IR" b="1" dirty="0"/>
          </a:p>
          <a:p>
            <a:pPr algn="just" rtl="1"/>
            <a:r>
              <a:rPr lang="fa-IR" b="1" dirty="0" smtClean="0">
                <a:solidFill>
                  <a:srgbClr val="FF0000"/>
                </a:solidFill>
              </a:rPr>
              <a:t>از </a:t>
            </a:r>
            <a:r>
              <a:rPr lang="fa-IR" b="1" dirty="0">
                <a:solidFill>
                  <a:srgbClr val="FF0000"/>
                </a:solidFill>
              </a:rPr>
              <a:t>مصرف اکسیژن 100٪ </a:t>
            </a:r>
            <a:r>
              <a:rPr lang="fa-IR" b="1" dirty="0"/>
              <a:t>در اتاق زایمان </a:t>
            </a:r>
            <a:r>
              <a:rPr lang="fa-IR" b="1" dirty="0">
                <a:solidFill>
                  <a:srgbClr val="FF0000"/>
                </a:solidFill>
              </a:rPr>
              <a:t>خودداری</a:t>
            </a:r>
            <a:r>
              <a:rPr lang="fa-IR" b="1" dirty="0"/>
              <a:t> کرده و از </a:t>
            </a:r>
            <a:r>
              <a:rPr lang="fa-IR" b="1" dirty="0" smtClean="0"/>
              <a:t>بلندر برای </a:t>
            </a:r>
            <a:r>
              <a:rPr lang="fa-IR" b="1" dirty="0"/>
              <a:t>هدف </a:t>
            </a:r>
            <a:r>
              <a:rPr lang="fa-IR" b="1" dirty="0" smtClean="0"/>
              <a:t>درمانی فوق ؛ از اتاق زایمان تلاش شود.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7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/>
              <a:t>کنترل عفونت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just" rtl="1"/>
            <a:r>
              <a:rPr lang="fa-IR" sz="4000" b="1" dirty="0" smtClean="0"/>
              <a:t>عفونت </a:t>
            </a:r>
            <a:r>
              <a:rPr lang="fa-IR" sz="4000" b="1" dirty="0"/>
              <a:t>های نوزادی ، به ویژه عفونت های قارچی ، </a:t>
            </a:r>
            <a:r>
              <a:rPr lang="fa-IR" sz="4000" b="1" dirty="0" smtClean="0"/>
              <a:t>از </a:t>
            </a:r>
            <a:r>
              <a:rPr lang="fa-IR" sz="4000" b="1" dirty="0"/>
              <a:t>عوامل خطر ROP هستند. یک </a:t>
            </a:r>
            <a:r>
              <a:rPr lang="fa-IR" sz="4000" b="1" dirty="0" smtClean="0"/>
              <a:t>متاآنالیز </a:t>
            </a:r>
            <a:r>
              <a:rPr lang="fa-IR" sz="4000" b="1" dirty="0"/>
              <a:t>هشت مطالعه نشان داد که </a:t>
            </a:r>
            <a:r>
              <a:rPr lang="fa-IR" sz="4000" b="1" dirty="0" smtClean="0"/>
              <a:t>عفونت قارچی</a:t>
            </a:r>
            <a:r>
              <a:rPr lang="en-US" sz="4000" b="1" dirty="0" smtClean="0"/>
              <a:t> </a:t>
            </a:r>
            <a:r>
              <a:rPr lang="fa-IR" sz="4000" b="1" dirty="0" smtClean="0"/>
              <a:t>سیستمیک </a:t>
            </a:r>
            <a:r>
              <a:rPr lang="fa-IR" sz="4000" b="1" dirty="0"/>
              <a:t>در نوزادان بسیار کم </a:t>
            </a:r>
            <a:r>
              <a:rPr lang="fa-IR" sz="4000" b="1" dirty="0" smtClean="0"/>
              <a:t>وزن</a:t>
            </a:r>
            <a:r>
              <a:rPr lang="en-US" sz="4000" b="1" dirty="0" smtClean="0"/>
              <a:t> </a:t>
            </a:r>
            <a:r>
              <a:rPr lang="fa-IR" sz="4000" b="1" dirty="0"/>
              <a:t>به طور قابل توجهی با ROP و ROP شدید همراه </a:t>
            </a:r>
            <a:r>
              <a:rPr lang="fa-IR" sz="4000" b="1" dirty="0" smtClean="0"/>
              <a:t>بود</a:t>
            </a:r>
            <a:r>
              <a:rPr lang="fa-IR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70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68049"/>
              </p:ext>
            </p:extLst>
          </p:nvPr>
        </p:nvGraphicFramePr>
        <p:xfrm>
          <a:off x="683568" y="1556792"/>
          <a:ext cx="7488832" cy="3347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437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Do’s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Don’ts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 hygiene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Excessive use of antibiotics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Aggressive use of enteral feeds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Invasive ventilation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Restricted oxygen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lines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Bundles of care (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VAP, CLABSI)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Optimal nurse : patient ratio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Maternal participation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Kangaroo care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house keeping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55576" y="836712"/>
            <a:ext cx="734481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Do’s and Don’ts to prevent neonatal infections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9572" y="5229200"/>
            <a:ext cx="741682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COMMUNITY EYE HEALTH JOURNAL | VOLUME 31 | NUMBER 101 | 2018</a:t>
            </a:r>
          </a:p>
        </p:txBody>
      </p:sp>
    </p:spTree>
    <p:extLst>
      <p:ext uri="{BB962C8B-B14F-4D97-AF65-F5344CB8AC3E}">
        <p14:creationId xmlns:p14="http://schemas.microsoft.com/office/powerpoint/2010/main" val="757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حمایت تغذیه ای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fa-IR" sz="3600" b="1" dirty="0">
                <a:solidFill>
                  <a:srgbClr val="0070C0"/>
                </a:solidFill>
              </a:rPr>
              <a:t>افزایش وزن بعد از زایمان </a:t>
            </a:r>
            <a:r>
              <a:rPr lang="fa-IR" sz="3600" b="1" dirty="0"/>
              <a:t>خطر رتینوپاتی را پیش بینی می کند </a:t>
            </a:r>
            <a:r>
              <a:rPr lang="fa-IR" sz="3600" b="1" dirty="0" smtClean="0"/>
              <a:t>، وزن گیری ضعیف </a:t>
            </a:r>
            <a:r>
              <a:rPr lang="fa-IR" sz="3600" b="1" dirty="0"/>
              <a:t>در دوران پس از زایمان خطر </a:t>
            </a:r>
            <a:r>
              <a:rPr lang="fa-IR" sz="3600" b="1" dirty="0" smtClean="0"/>
              <a:t>شدت و پیشرفت ROP </a:t>
            </a:r>
            <a:r>
              <a:rPr lang="fa-IR" sz="3600" b="1" dirty="0"/>
              <a:t>را افزایش می دهد </a:t>
            </a:r>
            <a:r>
              <a:rPr lang="fa-IR" sz="3600" b="1" dirty="0" smtClean="0"/>
              <a:t>.</a:t>
            </a:r>
          </a:p>
          <a:p>
            <a:pPr algn="just" rtl="1"/>
            <a:r>
              <a:rPr lang="fa-IR" sz="3600" b="1" dirty="0" smtClean="0"/>
              <a:t>فاکتور رشد </a:t>
            </a:r>
            <a:r>
              <a:rPr lang="fa-IR" sz="3600" b="1" dirty="0"/>
              <a:t>شبه انسولین </a:t>
            </a:r>
            <a:r>
              <a:rPr lang="fa-IR" sz="3600" b="1" dirty="0" smtClean="0"/>
              <a:t>1 (</a:t>
            </a:r>
            <a:r>
              <a:rPr lang="en-US" sz="3600" b="1" dirty="0" smtClean="0"/>
              <a:t>IGF-1</a:t>
            </a:r>
            <a:r>
              <a:rPr lang="fa-IR" sz="3600" b="1" dirty="0" smtClean="0"/>
              <a:t>) رشد عروق </a:t>
            </a:r>
            <a:r>
              <a:rPr lang="fa-IR" sz="3600" b="1" dirty="0"/>
              <a:t>با واسطه VEGF را کنترل می </a:t>
            </a:r>
            <a:r>
              <a:rPr lang="fa-IR" sz="3600" b="1" dirty="0" smtClean="0"/>
              <a:t>کند ، </a:t>
            </a:r>
            <a:r>
              <a:rPr lang="fa-IR" sz="3600" b="1" dirty="0"/>
              <a:t>که برای عروق شبکیه مهم است. از این رو </a:t>
            </a:r>
            <a:r>
              <a:rPr lang="fa-IR" sz="3600" b="1" dirty="0" smtClean="0"/>
              <a:t>بهبود تغذیه و هم میزان کافی  </a:t>
            </a:r>
            <a:r>
              <a:rPr lang="fa-IR" sz="3600" b="1" dirty="0"/>
              <a:t>IGF-1 </a:t>
            </a:r>
            <a:r>
              <a:rPr lang="fa-IR" sz="3600" b="1" dirty="0" smtClean="0"/>
              <a:t>به </a:t>
            </a:r>
            <a:r>
              <a:rPr lang="fa-IR" sz="3600" b="1" dirty="0"/>
              <a:t>نظر می رسد </a:t>
            </a:r>
            <a:r>
              <a:rPr lang="fa-IR" sz="3600" b="1" dirty="0" smtClean="0"/>
              <a:t>برای رشد </a:t>
            </a:r>
            <a:r>
              <a:rPr lang="fa-IR" sz="3600" b="1" dirty="0"/>
              <a:t>و کاهش خطر ابتلا به </a:t>
            </a:r>
            <a:r>
              <a:rPr lang="fa-IR" sz="3600" b="1" dirty="0" smtClean="0"/>
              <a:t>ROP بعد </a:t>
            </a:r>
            <a:r>
              <a:rPr lang="fa-IR" sz="3600" b="1" dirty="0"/>
              <a:t>از تولد ضروری است </a:t>
            </a:r>
            <a:r>
              <a:rPr lang="fa-IR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04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قبل از غربالگری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اطمینان حاصل کنید که وزن هنگام تولد و سن حاملگی هنگام تولد در یادداشت های بیمار ثبت شده است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نظارت و مستند سازی دقیق افزایش وزن در طول مدت بستری در بیمارستان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پرونده ها و نمودارهای دقیق مراقبت های بیماران بستری را از جمله اکسیژن درمانی در اختیار داشته باشید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در انتخاب نوزادان واجد شرایط غربالگری براساس معیارهای </a:t>
            </a:r>
            <a:r>
              <a:rPr lang="fa-IR" dirty="0" smtClean="0"/>
              <a:t>کشوری و </a:t>
            </a:r>
            <a:r>
              <a:rPr lang="fa-IR" dirty="0"/>
              <a:t>بالینی کمک کنید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والدین را برای انجام اقدامات چشمی مشاوره و آماده کنید.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غربالگری چشم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b="1" dirty="0" smtClean="0"/>
              <a:t>برنامه </a:t>
            </a:r>
            <a:r>
              <a:rPr lang="fa-IR" b="1" dirty="0"/>
              <a:t>ریزی و آماده سازی </a:t>
            </a:r>
            <a:r>
              <a:rPr lang="fa-IR" b="1" dirty="0" smtClean="0"/>
              <a:t> </a:t>
            </a:r>
            <a:r>
              <a:rPr lang="fa-IR" b="1" dirty="0"/>
              <a:t>زمان معاینه چشم اول را بر اساس سن حاملگی هنگام تولد محاسبه </a:t>
            </a:r>
            <a:r>
              <a:rPr lang="fa-IR" b="1" dirty="0" smtClean="0"/>
              <a:t>کنید</a:t>
            </a:r>
            <a:r>
              <a:rPr lang="en-US" b="1" dirty="0" smtClean="0"/>
              <a:t> </a:t>
            </a:r>
            <a:r>
              <a:rPr lang="fa-IR" b="1" dirty="0" smtClean="0"/>
              <a:t>؛</a:t>
            </a:r>
          </a:p>
          <a:p>
            <a:pPr marL="0" indent="0" algn="r" rtl="1">
              <a:buNone/>
            </a:pPr>
            <a:r>
              <a:rPr lang="fa-IR" b="1" dirty="0" smtClean="0"/>
              <a:t> </a:t>
            </a:r>
            <a:r>
              <a:rPr lang="fa-IR" b="1" dirty="0"/>
              <a:t>• </a:t>
            </a:r>
            <a:r>
              <a:rPr lang="fa-IR" b="1" dirty="0" smtClean="0"/>
              <a:t>1 ساعت قبل از معاینه با استفاده از ماده موضعی چشم را گشاد کنید.</a:t>
            </a:r>
          </a:p>
          <a:p>
            <a:pPr marL="0" indent="0" algn="r" rtl="1">
              <a:buNone/>
            </a:pPr>
            <a:r>
              <a:rPr lang="fa-IR" b="1" dirty="0" smtClean="0"/>
              <a:t>• برای جلوگیری از آسپیراسیون ، نوزاد را یک ساعت قبل از معاینه </a:t>
            </a:r>
            <a:r>
              <a:rPr lang="en-US" b="1" dirty="0" smtClean="0"/>
              <a:t>NPO</a:t>
            </a:r>
            <a:r>
              <a:rPr lang="fa-IR" b="1" dirty="0" smtClean="0"/>
              <a:t> نگه دارید و در طی روش غربالگری چشم نوزاد را حمایت کنید.</a:t>
            </a:r>
          </a:p>
          <a:p>
            <a:pPr marL="0" indent="0" algn="r" rtl="1">
              <a:buNone/>
            </a:pPr>
            <a:r>
              <a:rPr lang="fa-IR" b="1" dirty="0" smtClean="0"/>
              <a:t>• </a:t>
            </a:r>
            <a:r>
              <a:rPr lang="fa-IR" b="1" dirty="0"/>
              <a:t>به پزشک یادآوری کنید که </a:t>
            </a:r>
            <a:r>
              <a:rPr lang="fa-IR" b="1" dirty="0" smtClean="0"/>
              <a:t>زمان معاینات </a:t>
            </a:r>
            <a:r>
              <a:rPr lang="fa-IR" b="1" dirty="0"/>
              <a:t>را </a:t>
            </a:r>
            <a:r>
              <a:rPr lang="fa-IR" b="1" dirty="0" smtClean="0"/>
              <a:t>کوتاه کند.</a:t>
            </a:r>
          </a:p>
          <a:p>
            <a:pPr marL="0" indent="0" algn="r" rtl="1">
              <a:buNone/>
            </a:pPr>
            <a:r>
              <a:rPr lang="fa-IR" b="1" dirty="0" smtClean="0"/>
              <a:t>• </a:t>
            </a:r>
            <a:r>
              <a:rPr lang="fa-IR" b="1" dirty="0"/>
              <a:t>علائم حیاتی را هنگام معاینه کنترل و ضبط </a:t>
            </a:r>
            <a:r>
              <a:rPr lang="fa-IR" b="1" dirty="0" smtClean="0"/>
              <a:t>کنید.</a:t>
            </a:r>
          </a:p>
          <a:p>
            <a:pPr marL="0" indent="0" algn="r" rtl="1">
              <a:buNone/>
            </a:pPr>
            <a:r>
              <a:rPr lang="fa-IR" b="1" dirty="0" smtClean="0"/>
              <a:t>• </a:t>
            </a:r>
            <a:r>
              <a:rPr lang="fa-IR" b="1" dirty="0"/>
              <a:t>در هر زمان </a:t>
            </a:r>
            <a:r>
              <a:rPr lang="fa-IR" b="1" dirty="0" smtClean="0"/>
              <a:t>تمرکز </a:t>
            </a:r>
            <a:r>
              <a:rPr lang="fa-IR" b="1" dirty="0"/>
              <a:t>خود را </a:t>
            </a:r>
            <a:r>
              <a:rPr lang="fa-IR" b="1" dirty="0" smtClean="0"/>
              <a:t>بر </a:t>
            </a:r>
            <a:r>
              <a:rPr lang="fa-IR" b="1" dirty="0"/>
              <a:t>به حداقل رساندن </a:t>
            </a:r>
            <a:r>
              <a:rPr lang="fa-IR" b="1" dirty="0" smtClean="0"/>
              <a:t>درد نوزاد اختصاص دهید.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31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/>
              <a:t>انجام معاینه چشم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1"/>
            <a:r>
              <a:rPr lang="fa-IR" b="1" dirty="0" smtClean="0"/>
              <a:t>قبل از معاینه ، برای مشاهده رتین نیازمند داروهای گشاد کننده مردمک هستیم ، این داروها به اشکال مختلفی در دسترس هستند : 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rgbClr val="00B0F0"/>
                </a:solidFill>
              </a:rPr>
              <a:t> مخلوط سیکلوپنتولات 0.25% و فنیل افرین 2/5 %</a:t>
            </a:r>
          </a:p>
          <a:p>
            <a:pPr marL="0" indent="0" algn="ctr" rtl="1">
              <a:buNone/>
            </a:pPr>
            <a:r>
              <a:rPr lang="fa-IR" b="1" dirty="0"/>
              <a:t> 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یا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rgbClr val="00B050"/>
                </a:solidFill>
              </a:rPr>
              <a:t> مخلوط تروپیکامید 0/5 % و </a:t>
            </a:r>
            <a:r>
              <a:rPr lang="fa-IR" b="1" dirty="0">
                <a:solidFill>
                  <a:srgbClr val="00B050"/>
                </a:solidFill>
              </a:rPr>
              <a:t>فنیل افرین 2/5 </a:t>
            </a:r>
            <a:r>
              <a:rPr lang="fa-IR" b="1" dirty="0" smtClean="0">
                <a:solidFill>
                  <a:srgbClr val="00B050"/>
                </a:solidFill>
              </a:rPr>
              <a:t>%</a:t>
            </a:r>
          </a:p>
          <a:p>
            <a:pPr marL="0" indent="0" algn="just" rtl="1">
              <a:buNone/>
            </a:pPr>
            <a:endParaRPr lang="fa-IR" sz="1300" b="1" dirty="0" smtClean="0">
              <a:solidFill>
                <a:srgbClr val="00B050"/>
              </a:solidFill>
            </a:endParaRPr>
          </a:p>
          <a:p>
            <a:pPr marL="0" indent="0" algn="just" rtl="1">
              <a:buNone/>
            </a:pPr>
            <a:r>
              <a:rPr lang="fa-IR" b="1" dirty="0" smtClean="0"/>
              <a:t>شیرخوار اولین دوز مخلوط قطره چشمی را معمولا </a:t>
            </a:r>
            <a:r>
              <a:rPr lang="fa-IR" b="1" dirty="0" smtClean="0">
                <a:solidFill>
                  <a:srgbClr val="00B0F0"/>
                </a:solidFill>
              </a:rPr>
              <a:t>یکساعت قبل از معاینه</a:t>
            </a:r>
            <a:r>
              <a:rPr lang="fa-IR" b="1" dirty="0" smtClean="0"/>
              <a:t> به صورت یک قطره در هر چشم دریافت می کند ، سپس </a:t>
            </a:r>
            <a:r>
              <a:rPr lang="fa-IR" b="1" dirty="0" smtClean="0">
                <a:solidFill>
                  <a:srgbClr val="00B0F0"/>
                </a:solidFill>
              </a:rPr>
              <a:t>15دقیقه بعد </a:t>
            </a:r>
            <a:r>
              <a:rPr lang="fa-IR" b="1" dirty="0" smtClean="0"/>
              <a:t>و نهایت </a:t>
            </a:r>
            <a:r>
              <a:rPr lang="fa-IR" b="1" dirty="0" smtClean="0">
                <a:solidFill>
                  <a:srgbClr val="00B0F0"/>
                </a:solidFill>
              </a:rPr>
              <a:t>یکساعت بعد </a:t>
            </a:r>
            <a:r>
              <a:rPr lang="fa-IR" b="1" dirty="0" smtClean="0"/>
              <a:t>از دوز اول دوزهای بعدی را دریافت می کند.</a:t>
            </a:r>
            <a:endParaRPr lang="fa-IR" b="1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b="1" dirty="0" smtClean="0"/>
              <a:t>قطره چشمی </a:t>
            </a:r>
            <a:r>
              <a:rPr lang="fa-IR" b="1" dirty="0" smtClean="0">
                <a:solidFill>
                  <a:srgbClr val="00B0F0"/>
                </a:solidFill>
              </a:rPr>
              <a:t>تتراکائین </a:t>
            </a:r>
            <a:r>
              <a:rPr lang="fa-IR" b="1" dirty="0" smtClean="0"/>
              <a:t>، به منظور کاهش درد نوزاد ، </a:t>
            </a:r>
            <a:r>
              <a:rPr lang="fa-IR" b="1" dirty="0" smtClean="0">
                <a:solidFill>
                  <a:srgbClr val="00B0F0"/>
                </a:solidFill>
              </a:rPr>
              <a:t>دقیقا قبل از شروع معاینه چشمی </a:t>
            </a:r>
            <a:r>
              <a:rPr lang="fa-IR" b="1" dirty="0" smtClean="0"/>
              <a:t>ریخته می شود و در صورت نیاز تکرار می شود. همزمان از سوکروز خوراکی هم قبل از معاینه استفاده می شود .</a:t>
            </a:r>
          </a:p>
          <a:p>
            <a:pPr algn="just" rtl="1"/>
            <a:r>
              <a:rPr lang="fa-IR" b="1" dirty="0" smtClean="0"/>
              <a:t>نوزاد در حین معاینه باید در وضعیت </a:t>
            </a:r>
            <a:r>
              <a:rPr lang="fa-IR" b="1" dirty="0" smtClean="0">
                <a:solidFill>
                  <a:srgbClr val="00B050"/>
                </a:solidFill>
              </a:rPr>
              <a:t>طاقباز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خوابانده شود </a:t>
            </a:r>
            <a:r>
              <a:rPr lang="fa-IR" b="1" dirty="0" smtClean="0"/>
              <a:t>و به مقدر کافی پوشانده شده و از سایر روشهای کاهش اضطراب و درد نوزاد مثل </a:t>
            </a:r>
            <a:r>
              <a:rPr lang="en-US" b="1" dirty="0" smtClean="0"/>
              <a:t>NNS</a:t>
            </a:r>
            <a:r>
              <a:rPr lang="fa-IR" b="1" dirty="0" smtClean="0"/>
              <a:t> ، استفاده از صدا و آواز مادر ، استفاده از پستانک و ... بهره برد. </a:t>
            </a:r>
            <a:r>
              <a:rPr lang="fa-IR" sz="3600" b="1" dirty="0" smtClean="0">
                <a:solidFill>
                  <a:srgbClr val="0070C0"/>
                </a:solidFill>
              </a:rPr>
              <a:t>یکی از روشهای مهم در بازگشت زود هنگام به وضعیت پایه ، انجام مراقبت آغوشی است 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3500" b="1" dirty="0"/>
              <a:t>چشـم نـوزاد هـم از نظـر عملکـردی و هم سـاختاری متفـاوت از چشـم افـراد بالـغ </a:t>
            </a:r>
            <a:r>
              <a:rPr lang="fa-IR" sz="3500" b="1" dirty="0" smtClean="0"/>
              <a:t>میباشـد</a:t>
            </a:r>
            <a:r>
              <a:rPr lang="fa-IR" sz="3500" b="1" dirty="0"/>
              <a:t>؛</a:t>
            </a:r>
            <a:r>
              <a:rPr lang="fa-IR" sz="3500" b="1" dirty="0" smtClean="0"/>
              <a:t> </a:t>
            </a:r>
            <a:r>
              <a:rPr lang="fa-IR" sz="3500" b="1" dirty="0"/>
              <a:t>رشـد چشـم بـه مـوازات رشـد مغـزی و در 3 سـال اول زیـاد </a:t>
            </a:r>
            <a:r>
              <a:rPr lang="fa-IR" sz="3500" b="1" dirty="0" smtClean="0"/>
              <a:t>اسـت</a:t>
            </a:r>
            <a:r>
              <a:rPr lang="en-US" sz="3500" b="1" dirty="0"/>
              <a:t> </a:t>
            </a:r>
            <a:r>
              <a:rPr lang="fa-IR" sz="3500" b="1" dirty="0" smtClean="0"/>
              <a:t>، و </a:t>
            </a:r>
            <a:r>
              <a:rPr lang="fa-IR" sz="3500" b="1" dirty="0" smtClean="0">
                <a:solidFill>
                  <a:srgbClr val="0070C0"/>
                </a:solidFill>
              </a:rPr>
              <a:t>بویـژه </a:t>
            </a:r>
            <a:r>
              <a:rPr lang="fa-IR" sz="3500" b="1" dirty="0">
                <a:solidFill>
                  <a:srgbClr val="0070C0"/>
                </a:solidFill>
              </a:rPr>
              <a:t>در سـال اول کـه بیشـترین رشـد را دارد</a:t>
            </a:r>
            <a:r>
              <a:rPr lang="fa-IR" sz="3500" b="1" dirty="0" smtClean="0"/>
              <a:t>.</a:t>
            </a:r>
          </a:p>
          <a:p>
            <a:pPr algn="just" rtl="1"/>
            <a:r>
              <a:rPr lang="fa-IR" sz="3500" b="1" dirty="0"/>
              <a:t>قطــر گلـوب در 3 سـالگی و قطـر قرنیـه در یکسـالگی بـه 95 </a:t>
            </a:r>
            <a:r>
              <a:rPr lang="fa-IR" sz="3500" b="1" dirty="0" smtClean="0"/>
              <a:t>% بالغیــن </a:t>
            </a:r>
            <a:r>
              <a:rPr lang="fa-IR" sz="3500" b="1" dirty="0"/>
              <a:t>میرســند. </a:t>
            </a:r>
            <a:endParaRPr lang="fa-IR" sz="3500" b="1" dirty="0" smtClean="0"/>
          </a:p>
          <a:p>
            <a:pPr algn="just" rtl="1"/>
            <a:r>
              <a:rPr lang="fa-IR" sz="3500" b="1" dirty="0"/>
              <a:t>دیامتــر </a:t>
            </a:r>
            <a:r>
              <a:rPr lang="fa-IR" sz="3500" b="1" dirty="0" smtClean="0"/>
              <a:t>قرنیــه </a:t>
            </a:r>
            <a:r>
              <a:rPr lang="fa-IR" sz="3500" b="1" dirty="0"/>
              <a:t>در نــوزادان </a:t>
            </a:r>
            <a:r>
              <a:rPr lang="fa-IR" sz="3500" b="1" dirty="0" smtClean="0"/>
              <a:t>حــدود 9 الی 10میلیمتر </a:t>
            </a:r>
            <a:r>
              <a:rPr lang="en-US" sz="3500" b="1" dirty="0" smtClean="0"/>
              <a:t> </a:t>
            </a:r>
            <a:r>
              <a:rPr lang="fa-IR" sz="3500" b="1" dirty="0"/>
              <a:t>بــوده و مقادیــر بیشـتر از آن بایـد نگرانـی در مـورد احتمـال گلوکـوم مـادرزادی را مطـرح کنـد.</a:t>
            </a:r>
            <a:endParaRPr lang="fa-IR" sz="3500" b="1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/>
              <a:t>• برنامه مشاوره را با مشورت پزشک تهیه کنید 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• از </a:t>
            </a:r>
            <a:r>
              <a:rPr lang="fa-IR" dirty="0"/>
              <a:t>روش کار </a:t>
            </a:r>
            <a:r>
              <a:rPr lang="fa-IR" dirty="0" smtClean="0"/>
              <a:t>و نیز رضایت و درک والدین </a:t>
            </a:r>
            <a:r>
              <a:rPr lang="fa-IR" dirty="0"/>
              <a:t>اطمینان </a:t>
            </a:r>
            <a:r>
              <a:rPr lang="fa-IR" dirty="0" smtClean="0"/>
              <a:t> حاصل کنید . </a:t>
            </a:r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اطمینان حاصل کنید که تجهیزات اورژانس در دسترس هستند و </a:t>
            </a:r>
            <a:r>
              <a:rPr lang="fa-IR" dirty="0" smtClean="0"/>
              <a:t>نحوه کار با آنها را بلدید .</a:t>
            </a:r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در هر زمان </a:t>
            </a:r>
            <a:r>
              <a:rPr lang="fa-IR" dirty="0" smtClean="0"/>
              <a:t>، تمرکز </a:t>
            </a:r>
            <a:r>
              <a:rPr lang="fa-IR" dirty="0"/>
              <a:t>خود را بر راحتی و به حداقل رساندن درد </a:t>
            </a:r>
            <a:r>
              <a:rPr lang="fa-IR" dirty="0" smtClean="0"/>
              <a:t>نوزاد اختصاص دهید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1181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پیگیری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مستند سازی دقیق درمان دریافتی و </a:t>
            </a:r>
            <a:r>
              <a:rPr lang="fa-IR" dirty="0" smtClean="0"/>
              <a:t>نکات مهم بویژه معاینه بعدی را ثبت کنید .</a:t>
            </a:r>
          </a:p>
          <a:p>
            <a:pPr marL="0" indent="0" algn="r" rtl="1">
              <a:buNone/>
            </a:pPr>
            <a:r>
              <a:rPr lang="fa-IR" dirty="0" smtClean="0"/>
              <a:t>• </a:t>
            </a:r>
            <a:r>
              <a:rPr lang="fa-IR" dirty="0"/>
              <a:t>در </a:t>
            </a:r>
            <a:r>
              <a:rPr lang="fa-IR" dirty="0" smtClean="0"/>
              <a:t>موارد </a:t>
            </a:r>
            <a:r>
              <a:rPr lang="fa-IR" dirty="0"/>
              <a:t>نیاز به </a:t>
            </a:r>
            <a:r>
              <a:rPr lang="fa-IR" dirty="0" smtClean="0"/>
              <a:t>لیزر تراپی در مورد وزیت بعدی (معمولاً </a:t>
            </a:r>
            <a:r>
              <a:rPr lang="fa-IR" dirty="0"/>
              <a:t>5-7 روز) با والدین </a:t>
            </a:r>
            <a:r>
              <a:rPr lang="fa-IR" dirty="0" smtClean="0"/>
              <a:t>صحبت کنید و با آنها در تماس باشید و  </a:t>
            </a:r>
            <a:r>
              <a:rPr lang="fa-IR" dirty="0"/>
              <a:t>در صورت لزوم یادآوری </a:t>
            </a:r>
            <a:r>
              <a:rPr lang="fa-IR" dirty="0" smtClean="0"/>
              <a:t>کنید . </a:t>
            </a:r>
          </a:p>
          <a:p>
            <a:pPr marL="0" indent="0" algn="r" rtl="1">
              <a:buNone/>
            </a:pPr>
            <a:r>
              <a:rPr lang="fa-IR" dirty="0" smtClean="0"/>
              <a:t>• اطمینان </a:t>
            </a:r>
            <a:r>
              <a:rPr lang="fa-IR" dirty="0"/>
              <a:t>حاصل کنید که انتقال بی نقص به خدمات چشم سرپایی کودکان وجود دارد.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پیگیری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1"/>
            <a:r>
              <a:rPr lang="fa-IR" dirty="0"/>
              <a:t>اگــر در </a:t>
            </a:r>
            <a:r>
              <a:rPr lang="fa-IR" dirty="0" smtClean="0"/>
              <a:t> </a:t>
            </a:r>
            <a:r>
              <a:rPr lang="en-US" dirty="0" err="1" smtClean="0"/>
              <a:t>ZoneIII</a:t>
            </a:r>
            <a:r>
              <a:rPr lang="fa-IR" dirty="0" smtClean="0"/>
              <a:t> واسکوالریزاســیون </a:t>
            </a:r>
            <a:r>
              <a:rPr lang="fa-IR" dirty="0"/>
              <a:t>نرمــال </a:t>
            </a:r>
            <a:r>
              <a:rPr lang="fa-IR" dirty="0" smtClean="0"/>
              <a:t>داشــتیم</a:t>
            </a:r>
            <a:r>
              <a:rPr lang="fa-IR" dirty="0"/>
              <a:t> و یــا بــه نظــر میرسـد که واسکوالریزاسـیون خفیـف </a:t>
            </a:r>
            <a:r>
              <a:rPr lang="fa-IR" dirty="0" smtClean="0"/>
              <a:t>اسـت ،  </a:t>
            </a:r>
            <a:r>
              <a:rPr lang="fa-IR" dirty="0"/>
              <a:t>بعیــد بــه نظــر میرســد پیشــرفت </a:t>
            </a:r>
            <a:r>
              <a:rPr lang="fa-IR" dirty="0" smtClean="0"/>
              <a:t>نمایــد، </a:t>
            </a:r>
            <a:r>
              <a:rPr lang="fa-IR" dirty="0"/>
              <a:t>تکـرار معاینـه بـه فواصـل 4-2 </a:t>
            </a:r>
            <a:r>
              <a:rPr lang="fa-IR" dirty="0" smtClean="0"/>
              <a:t>هفته ای </a:t>
            </a:r>
            <a:r>
              <a:rPr lang="fa-IR" dirty="0"/>
              <a:t>تـا واسکوالریزاســیون </a:t>
            </a:r>
            <a:r>
              <a:rPr lang="fa-IR" dirty="0" smtClean="0"/>
              <a:t>کا مل توصیــه </a:t>
            </a:r>
            <a:r>
              <a:rPr lang="fa-IR" dirty="0"/>
              <a:t>میگــردد</a:t>
            </a:r>
            <a:r>
              <a:rPr lang="fa-IR" dirty="0" smtClean="0"/>
              <a:t>.</a:t>
            </a:r>
          </a:p>
          <a:p>
            <a:pPr algn="just" rtl="1"/>
            <a:r>
              <a:rPr lang="fa-IR" dirty="0" smtClean="0"/>
              <a:t>نوزادان </a:t>
            </a:r>
            <a:r>
              <a:rPr lang="fa-IR" dirty="0"/>
              <a:t>بـا واسکوالریزاسـیون در </a:t>
            </a:r>
            <a:r>
              <a:rPr lang="en-US" dirty="0" err="1" smtClean="0"/>
              <a:t>ZoneII</a:t>
            </a:r>
            <a:r>
              <a:rPr lang="fa-IR" dirty="0" smtClean="0"/>
              <a:t> بـه </a:t>
            </a:r>
            <a:r>
              <a:rPr lang="fa-IR" dirty="0"/>
              <a:t>شـرطی کــه </a:t>
            </a:r>
            <a:r>
              <a:rPr lang="en-US" dirty="0"/>
              <a:t>plus </a:t>
            </a:r>
            <a:r>
              <a:rPr lang="fa-IR" dirty="0" smtClean="0"/>
              <a:t> نباشــد یا  درجات بالا نباشــد</a:t>
            </a:r>
            <a:r>
              <a:rPr lang="fa-IR" dirty="0"/>
              <a:t>( بایــد دو هفتــه بعــد مجــدد</a:t>
            </a:r>
            <a:r>
              <a:rPr lang="fa-IR" dirty="0" smtClean="0"/>
              <a:t> </a:t>
            </a:r>
            <a:r>
              <a:rPr lang="fa-IR" dirty="0"/>
              <a:t>ارزیابــی شــوند</a:t>
            </a:r>
            <a:r>
              <a:rPr lang="fa-IR" dirty="0" smtClean="0"/>
              <a:t>.</a:t>
            </a:r>
          </a:p>
          <a:p>
            <a:pPr algn="just" rtl="1"/>
            <a:r>
              <a:rPr lang="fa-IR" dirty="0"/>
              <a:t>افرادی کــه </a:t>
            </a:r>
            <a:r>
              <a:rPr lang="fa-IR" dirty="0" smtClean="0"/>
              <a:t>نئوواسکوالریزاسـیون </a:t>
            </a:r>
            <a:r>
              <a:rPr lang="fa-IR" dirty="0"/>
              <a:t>در </a:t>
            </a:r>
            <a:r>
              <a:rPr lang="en-US" dirty="0" err="1"/>
              <a:t>ZoneI</a:t>
            </a:r>
            <a:r>
              <a:rPr lang="en-US" dirty="0"/>
              <a:t> </a:t>
            </a:r>
            <a:r>
              <a:rPr lang="fa-IR" dirty="0" smtClean="0"/>
              <a:t> دارنـد </a:t>
            </a:r>
            <a:r>
              <a:rPr lang="fa-IR" dirty="0"/>
              <a:t>خیلی حسـاس بـوده و بایـد </a:t>
            </a:r>
            <a:r>
              <a:rPr lang="en-US" dirty="0" smtClean="0"/>
              <a:t>Close F/U</a:t>
            </a:r>
            <a:r>
              <a:rPr lang="fa-IR" dirty="0" smtClean="0"/>
              <a:t> شـوند</a:t>
            </a:r>
            <a:r>
              <a:rPr lang="fa-IR" dirty="0"/>
              <a:t>، بویـژه اگـر همـراه بـا </a:t>
            </a:r>
            <a:r>
              <a:rPr lang="en-US" dirty="0"/>
              <a:t>plus </a:t>
            </a:r>
            <a:r>
              <a:rPr lang="fa-IR" dirty="0"/>
              <a:t>باشــند.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4400" b="1" dirty="0"/>
              <a:t>نــوزادان پــره تــرم نرمــال </a:t>
            </a:r>
            <a:r>
              <a:rPr lang="fa-IR" sz="4400" b="1" dirty="0" smtClean="0"/>
              <a:t>؛ ممکــن </a:t>
            </a:r>
            <a:r>
              <a:rPr lang="fa-IR" sz="4400" b="1" dirty="0"/>
              <a:t>اســت مختصــر کــدروت قرنیــه داشــته باشــند کــه در طــی چنــد هفتـه اول زندگـی ادامـه داشـته و به علـت آب اضافی گـذرا در قرنیـه اسـت، در نـوزاد تـرم شـرایط مشـابه آن در 48 ســاعت اول زندگــی ممکــن اســت دیــده شــود.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767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b="1" dirty="0"/>
              <a:t>شـیارهای پلکـی در نـوزاد بـه صـورت طبیعـی </a:t>
            </a:r>
            <a:r>
              <a:rPr lang="fa-IR" b="1" dirty="0" smtClean="0"/>
              <a:t>؛ افقـی </a:t>
            </a:r>
            <a:r>
              <a:rPr lang="fa-IR" b="1" dirty="0"/>
              <a:t>بـوده و حـدود </a:t>
            </a:r>
            <a:r>
              <a:rPr lang="fa-IR" b="1" dirty="0" smtClean="0"/>
              <a:t>17 الی 27 میلی متر (در </a:t>
            </a:r>
            <a:r>
              <a:rPr lang="fa-IR" b="1" dirty="0"/>
              <a:t>سـطح </a:t>
            </a:r>
            <a:r>
              <a:rPr lang="fa-IR" b="1" dirty="0" smtClean="0"/>
              <a:t>افق) </a:t>
            </a:r>
            <a:r>
              <a:rPr lang="fa-IR" b="1" dirty="0"/>
              <a:t>طـول آن متغیـر اسـت، ایـن انـدازه بایــد ســیمتریک باشــد</a:t>
            </a:r>
            <a:r>
              <a:rPr lang="fa-IR" b="1" dirty="0" smtClean="0"/>
              <a:t>.</a:t>
            </a:r>
          </a:p>
          <a:p>
            <a:pPr algn="just" rtl="1"/>
            <a:r>
              <a:rPr lang="fa-IR" b="1" dirty="0"/>
              <a:t>فاصلــه بیــن دو کانتــوس داخلــی در نــوزادان تــرم متغیــر ودر حــد </a:t>
            </a:r>
            <a:r>
              <a:rPr lang="fa-IR" b="1" dirty="0" smtClean="0"/>
              <a:t>18الی 22 میلی متر میباشــد.</a:t>
            </a:r>
          </a:p>
          <a:p>
            <a:pPr algn="just" rtl="1"/>
            <a:r>
              <a:rPr lang="fa-IR" b="1" dirty="0"/>
              <a:t>اشــکریزش در پاســخ بــه </a:t>
            </a:r>
            <a:r>
              <a:rPr lang="fa-IR" b="1" dirty="0" smtClean="0"/>
              <a:t>تحریـک کننده ها یا</a:t>
            </a:r>
            <a:r>
              <a:rPr lang="en-US" b="1" dirty="0" smtClean="0"/>
              <a:t>irritants </a:t>
            </a:r>
            <a:r>
              <a:rPr lang="fa-IR" b="1" dirty="0" smtClean="0"/>
              <a:t>بلافاصلــه بعــد </a:t>
            </a:r>
            <a:r>
              <a:rPr lang="fa-IR" b="1" dirty="0"/>
              <a:t>از تولـد وجـود دارد، ولـی اشـکریزش عاطفـی حـدود 3 هفتگــی شــروع و در 3-2 ماهگــی کامــل میشــود.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7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4000" b="1" dirty="0"/>
              <a:t>نـوزادان در پاسـخ بـه نـور، تحریـک </a:t>
            </a:r>
            <a:r>
              <a:rPr lang="fa-IR" sz="4000" b="1" dirty="0" smtClean="0"/>
              <a:t>مژه هـا </a:t>
            </a:r>
            <a:r>
              <a:rPr lang="fa-IR" sz="4000" b="1" dirty="0"/>
              <a:t>یـا پلکهـا، پلـک زدن قـوی از خـود بـروز میدهنـد </a:t>
            </a:r>
            <a:r>
              <a:rPr lang="fa-IR" sz="4000" b="1" dirty="0" smtClean="0"/>
              <a:t>؛ اما </a:t>
            </a:r>
            <a:r>
              <a:rPr lang="fa-IR" sz="4000" b="1" dirty="0"/>
              <a:t>در پاسـخ بــه یــک حالــت تهدیــد کننــده بــا نزدیــک شــدن </a:t>
            </a:r>
            <a:r>
              <a:rPr lang="fa-IR" sz="4000" b="1" dirty="0" smtClean="0"/>
              <a:t>شـیء </a:t>
            </a:r>
            <a:r>
              <a:rPr lang="fa-IR" sz="4000" b="1" dirty="0"/>
              <a:t>بـه چشـم، تـا حـدود 8-7 هفتگـی </a:t>
            </a:r>
            <a:r>
              <a:rPr lang="fa-IR" sz="4000" b="1" dirty="0" smtClean="0"/>
              <a:t>(معمـولا 2 الی 5 ماهگی) ، </a:t>
            </a:r>
            <a:r>
              <a:rPr lang="fa-IR" sz="4000" b="1" dirty="0"/>
              <a:t>پلـک زدن شـکل نگرفتـه اسـت</a:t>
            </a:r>
            <a:r>
              <a:rPr lang="fa-IR" sz="4000" b="1" dirty="0" smtClean="0"/>
              <a:t>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sz="3600" b="1" dirty="0"/>
              <a:t>بعـد از تولــد </a:t>
            </a:r>
            <a:r>
              <a:rPr lang="fa-IR" sz="3600" b="1" dirty="0" smtClean="0"/>
              <a:t>؛ چشــمها </a:t>
            </a:r>
            <a:r>
              <a:rPr lang="fa-IR" sz="3600" b="1" dirty="0"/>
              <a:t>در اغلــب مواقــع مســتقیم را نــگاه می کننــد و نگاههــای ســرگردان و بــدون هــدف در یــک مــاه اول وجــود دارنــد. هرگونــه استرابیســم مــداوم بعــد از 4 ماهگــی بایــد بررســی شــود.</a:t>
            </a:r>
          </a:p>
          <a:p>
            <a:pPr algn="just" rtl="1"/>
            <a:r>
              <a:rPr lang="fa-IR" sz="3600" b="1" dirty="0"/>
              <a:t>فقـدان رفلکـس نـوری مردمـک تـا 32 هفتگـی حاملگـی نبایـد غیـر طبیعـی تلقـی شـود.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اندیکاسیونهای مشاوره </a:t>
            </a:r>
            <a:r>
              <a:rPr lang="fa-IR" sz="5400" b="1" dirty="0" smtClean="0"/>
              <a:t>چشم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600" b="1" dirty="0"/>
              <a:t>ســابقه فامیلــی کاتاراکــت مــادرزادی، گلوکــوم مـادرزادی، </a:t>
            </a:r>
            <a:r>
              <a:rPr lang="fa-IR" sz="3600" b="1" dirty="0" smtClean="0"/>
              <a:t>رتینوبلاسـتوم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600" b="1" dirty="0" smtClean="0"/>
              <a:t>شک به عفونتهای </a:t>
            </a:r>
            <a:r>
              <a:rPr lang="fa-IR" sz="3600" b="1" dirty="0"/>
              <a:t>داخل رحمی </a:t>
            </a:r>
            <a:r>
              <a:rPr lang="en-US" sz="3600" b="1" dirty="0"/>
              <a:t>TORCH </a:t>
            </a:r>
            <a:endParaRPr lang="fa-IR" sz="3600" b="1" dirty="0" smtClean="0"/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600" b="1" dirty="0" smtClean="0"/>
              <a:t>نوزادان نارس از </a:t>
            </a:r>
            <a:r>
              <a:rPr lang="fa-IR" sz="3600" b="1" dirty="0"/>
              <a:t>نظر </a:t>
            </a:r>
            <a:r>
              <a:rPr lang="en-US" sz="3600" b="1" dirty="0" smtClean="0"/>
              <a:t>ROP </a:t>
            </a:r>
            <a:endParaRPr lang="fa-IR" sz="3600" b="1" dirty="0"/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600" b="1" dirty="0" smtClean="0"/>
              <a:t>وجود یافته هــای پاتولوژیــک </a:t>
            </a:r>
            <a:r>
              <a:rPr lang="fa-IR" sz="3600" b="1" dirty="0"/>
              <a:t>در معاینــه </a:t>
            </a:r>
            <a:r>
              <a:rPr lang="fa-IR" sz="3600" b="1" dirty="0" smtClean="0"/>
              <a:t>اولیــه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600" b="1" dirty="0" smtClean="0"/>
              <a:t>در بعضی بیماریهای متابولیک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63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9333"/>
            <a:ext cx="4644008" cy="436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5446"/>
            <a:ext cx="2283887" cy="228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61956" y="359059"/>
            <a:ext cx="23220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/>
              <a:t>نقش پرستاران در کاهش رتینوپاتی نارسی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1916832"/>
            <a:ext cx="3672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Neonatal nurses </a:t>
            </a:r>
            <a:r>
              <a:rPr lang="en-US" sz="3600" b="1" dirty="0"/>
              <a:t>are </a:t>
            </a:r>
            <a:r>
              <a:rPr lang="en-US" sz="4400" b="1" dirty="0">
                <a:solidFill>
                  <a:srgbClr val="00B0F0"/>
                </a:solidFill>
              </a:rPr>
              <a:t>pillars</a:t>
            </a:r>
            <a:r>
              <a:rPr lang="en-US" sz="4400" b="1" dirty="0"/>
              <a:t> </a:t>
            </a:r>
            <a:r>
              <a:rPr lang="en-US" sz="3600" b="1" dirty="0"/>
              <a:t>of the</a:t>
            </a:r>
          </a:p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NICU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پرستاران ، به عنوان مراقبان اصلی </a:t>
            </a:r>
            <a:r>
              <a:rPr lang="fa-IR" dirty="0" smtClean="0"/>
              <a:t>و در </a:t>
            </a:r>
            <a:r>
              <a:rPr lang="fa-IR" dirty="0"/>
              <a:t>کنار </a:t>
            </a:r>
            <a:r>
              <a:rPr lang="fa-IR" dirty="0" smtClean="0"/>
              <a:t>تخت نوزاد بوده  </a:t>
            </a:r>
            <a:r>
              <a:rPr lang="fa-IR" dirty="0"/>
              <a:t>، </a:t>
            </a:r>
            <a:r>
              <a:rPr lang="fa-IR" dirty="0" smtClean="0"/>
              <a:t>نقش </a:t>
            </a:r>
            <a:r>
              <a:rPr lang="fa-IR" dirty="0"/>
              <a:t>آنها برای </a:t>
            </a:r>
            <a:r>
              <a:rPr lang="fa-IR" dirty="0" smtClean="0"/>
              <a:t>حمایت از </a:t>
            </a:r>
            <a:r>
              <a:rPr lang="fa-IR" dirty="0"/>
              <a:t>این نوزادان حیاتی </a:t>
            </a:r>
            <a:r>
              <a:rPr lang="fa-IR" dirty="0" smtClean="0"/>
              <a:t>است. آنها می توانند از </a:t>
            </a:r>
            <a:r>
              <a:rPr lang="fa-IR" dirty="0"/>
              <a:t>قرار گرفتن غیر ضروری </a:t>
            </a:r>
            <a:r>
              <a:rPr lang="fa-IR" dirty="0" smtClean="0"/>
              <a:t>نوزاد در </a:t>
            </a:r>
            <a:r>
              <a:rPr lang="fa-IR" dirty="0"/>
              <a:t>معرض عوامل خطر ، از جمله مداخلات دردناکی که ممکن است نیاز به اکسیژن را افزایش دهند </a:t>
            </a:r>
            <a:r>
              <a:rPr lang="fa-IR" dirty="0" smtClean="0"/>
              <a:t> جلوگیری کنند. </a:t>
            </a:r>
          </a:p>
        </p:txBody>
      </p:sp>
    </p:spTree>
    <p:extLst>
      <p:ext uri="{BB962C8B-B14F-4D97-AF65-F5344CB8AC3E}">
        <p14:creationId xmlns:p14="http://schemas.microsoft.com/office/powerpoint/2010/main" val="2080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1299</Words>
  <Application>Microsoft Office PowerPoint</Application>
  <PresentationFormat>On-screen Show (4:3)</PresentationFormat>
  <Paragraphs>83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Office Theme</vt:lpstr>
      <vt:lpstr>معاینه چشم در بخش NICU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اندیکاسیونهای مشاوره چشم</vt:lpstr>
      <vt:lpstr>PowerPoint Presentation</vt:lpstr>
      <vt:lpstr>PowerPoint Presentation</vt:lpstr>
      <vt:lpstr>مانیتورینگ اکسیژن</vt:lpstr>
      <vt:lpstr>کنترل عفونت</vt:lpstr>
      <vt:lpstr>PowerPoint Presentation</vt:lpstr>
      <vt:lpstr>حمایت تغذیه ای</vt:lpstr>
      <vt:lpstr>PowerPoint Presentation</vt:lpstr>
      <vt:lpstr>قبل از غربالگری</vt:lpstr>
      <vt:lpstr>غربالگری چشم</vt:lpstr>
      <vt:lpstr>انجام معاینه چشم</vt:lpstr>
      <vt:lpstr>PowerPoint Presentation</vt:lpstr>
      <vt:lpstr>PowerPoint Presentation</vt:lpstr>
      <vt:lpstr>PowerPoint Presentation</vt:lpstr>
      <vt:lpstr>PowerPoint Presentation</vt:lpstr>
      <vt:lpstr>پیگیری</vt:lpstr>
      <vt:lpstr>پیگیری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eye examination on the Newborn Intensive Care Unit</dc:title>
  <dc:creator>azad</dc:creator>
  <cp:lastModifiedBy>POUZESHI</cp:lastModifiedBy>
  <cp:revision>42</cp:revision>
  <dcterms:created xsi:type="dcterms:W3CDTF">2021-01-14T16:03:09Z</dcterms:created>
  <dcterms:modified xsi:type="dcterms:W3CDTF">2021-01-23T05:01:15Z</dcterms:modified>
</cp:coreProperties>
</file>